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6" r:id="rId2"/>
    <p:sldId id="276" r:id="rId3"/>
    <p:sldId id="277" r:id="rId4"/>
    <p:sldId id="274" r:id="rId5"/>
    <p:sldId id="273" r:id="rId6"/>
    <p:sldId id="275" r:id="rId7"/>
    <p:sldId id="278" r:id="rId8"/>
    <p:sldId id="259" r:id="rId9"/>
    <p:sldId id="257" r:id="rId10"/>
    <p:sldId id="279" r:id="rId11"/>
    <p:sldId id="281" r:id="rId12"/>
    <p:sldId id="280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2" autoAdjust="0"/>
    <p:restoredTop sz="84416" autoAdjust="0"/>
  </p:normalViewPr>
  <p:slideViewPr>
    <p:cSldViewPr snapToGrid="0">
      <p:cViewPr varScale="1">
        <p:scale>
          <a:sx n="57" d="100"/>
          <a:sy n="57" d="100"/>
        </p:scale>
        <p:origin x="11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son, Leslie (HLB)" userId="b902cb37-0d50-48e2-b622-8e0a3417bd17" providerId="ADAL" clId="{75F55091-4C64-4DDF-A3C2-CA1F56F31E5A}"/>
    <pc:docChg chg="delSld modSld">
      <pc:chgData name="Larson, Leslie (HLB)" userId="b902cb37-0d50-48e2-b622-8e0a3417bd17" providerId="ADAL" clId="{75F55091-4C64-4DDF-A3C2-CA1F56F31E5A}" dt="2022-09-20T18:35:14.133" v="73" actId="2696"/>
      <pc:docMkLst>
        <pc:docMk/>
      </pc:docMkLst>
      <pc:sldChg chg="modNotesTx">
        <pc:chgData name="Larson, Leslie (HLB)" userId="b902cb37-0d50-48e2-b622-8e0a3417bd17" providerId="ADAL" clId="{75F55091-4C64-4DDF-A3C2-CA1F56F31E5A}" dt="2022-09-20T18:27:24.738" v="3" actId="20577"/>
        <pc:sldMkLst>
          <pc:docMk/>
          <pc:sldMk cId="291017904" sldId="257"/>
        </pc:sldMkLst>
      </pc:sldChg>
      <pc:sldChg chg="modNotesTx">
        <pc:chgData name="Larson, Leslie (HLB)" userId="b902cb37-0d50-48e2-b622-8e0a3417bd17" providerId="ADAL" clId="{75F55091-4C64-4DDF-A3C2-CA1F56F31E5A}" dt="2022-09-20T18:27:20.484" v="2" actId="20577"/>
        <pc:sldMkLst>
          <pc:docMk/>
          <pc:sldMk cId="4203820993" sldId="259"/>
        </pc:sldMkLst>
      </pc:sldChg>
      <pc:sldChg chg="modSp mod modNotesTx">
        <pc:chgData name="Larson, Leslie (HLB)" userId="b902cb37-0d50-48e2-b622-8e0a3417bd17" providerId="ADAL" clId="{75F55091-4C64-4DDF-A3C2-CA1F56F31E5A}" dt="2022-09-20T18:27:59.058" v="20" actId="20577"/>
        <pc:sldMkLst>
          <pc:docMk/>
          <pc:sldMk cId="654314376" sldId="263"/>
        </pc:sldMkLst>
        <pc:spChg chg="mod">
          <ac:chgData name="Larson, Leslie (HLB)" userId="b902cb37-0d50-48e2-b622-8e0a3417bd17" providerId="ADAL" clId="{75F55091-4C64-4DDF-A3C2-CA1F56F31E5A}" dt="2022-09-20T18:27:59.058" v="20" actId="20577"/>
          <ac:spMkLst>
            <pc:docMk/>
            <pc:sldMk cId="654314376" sldId="263"/>
            <ac:spMk id="20" creationId="{6144DCC3-FE61-43BF-81B8-50B9A792483E}"/>
          </ac:spMkLst>
        </pc:spChg>
      </pc:sldChg>
      <pc:sldChg chg="del">
        <pc:chgData name="Larson, Leslie (HLB)" userId="b902cb37-0d50-48e2-b622-8e0a3417bd17" providerId="ADAL" clId="{75F55091-4C64-4DDF-A3C2-CA1F56F31E5A}" dt="2022-09-20T18:35:14.133" v="73" actId="2696"/>
        <pc:sldMkLst>
          <pc:docMk/>
          <pc:sldMk cId="4122588261" sldId="268"/>
        </pc:sldMkLst>
      </pc:sldChg>
      <pc:sldChg chg="del">
        <pc:chgData name="Larson, Leslie (HLB)" userId="b902cb37-0d50-48e2-b622-8e0a3417bd17" providerId="ADAL" clId="{75F55091-4C64-4DDF-A3C2-CA1F56F31E5A}" dt="2022-09-20T18:35:14.133" v="73" actId="2696"/>
        <pc:sldMkLst>
          <pc:docMk/>
          <pc:sldMk cId="4252806728" sldId="269"/>
        </pc:sldMkLst>
      </pc:sldChg>
      <pc:sldChg chg="del modNotesTx">
        <pc:chgData name="Larson, Leslie (HLB)" userId="b902cb37-0d50-48e2-b622-8e0a3417bd17" providerId="ADAL" clId="{75F55091-4C64-4DDF-A3C2-CA1F56F31E5A}" dt="2022-09-20T18:35:14.133" v="73" actId="2696"/>
        <pc:sldMkLst>
          <pc:docMk/>
          <pc:sldMk cId="4043009946" sldId="270"/>
        </pc:sldMkLst>
      </pc:sldChg>
      <pc:sldChg chg="del modNotesTx">
        <pc:chgData name="Larson, Leslie (HLB)" userId="b902cb37-0d50-48e2-b622-8e0a3417bd17" providerId="ADAL" clId="{75F55091-4C64-4DDF-A3C2-CA1F56F31E5A}" dt="2022-09-20T18:35:14.133" v="73" actId="2696"/>
        <pc:sldMkLst>
          <pc:docMk/>
          <pc:sldMk cId="2344719813" sldId="271"/>
        </pc:sldMkLst>
      </pc:sldChg>
      <pc:sldChg chg="modNotesTx">
        <pc:chgData name="Larson, Leslie (HLB)" userId="b902cb37-0d50-48e2-b622-8e0a3417bd17" providerId="ADAL" clId="{75F55091-4C64-4DDF-A3C2-CA1F56F31E5A}" dt="2022-09-20T18:27:08.266" v="0" actId="20577"/>
        <pc:sldMkLst>
          <pc:docMk/>
          <pc:sldMk cId="1741418562" sldId="274"/>
        </pc:sldMkLst>
      </pc:sldChg>
      <pc:sldChg chg="modNotesTx">
        <pc:chgData name="Larson, Leslie (HLB)" userId="b902cb37-0d50-48e2-b622-8e0a3417bd17" providerId="ADAL" clId="{75F55091-4C64-4DDF-A3C2-CA1F56F31E5A}" dt="2022-09-20T18:27:14.168" v="1" actId="20577"/>
        <pc:sldMkLst>
          <pc:docMk/>
          <pc:sldMk cId="4176906208" sldId="275"/>
        </pc:sldMkLst>
      </pc:sldChg>
      <pc:sldChg chg="modSp mod">
        <pc:chgData name="Larson, Leslie (HLB)" userId="b902cb37-0d50-48e2-b622-8e0a3417bd17" providerId="ADAL" clId="{75F55091-4C64-4DDF-A3C2-CA1F56F31E5A}" dt="2022-09-20T18:34:57.012" v="72"/>
        <pc:sldMkLst>
          <pc:docMk/>
          <pc:sldMk cId="3180473582" sldId="276"/>
        </pc:sldMkLst>
        <pc:spChg chg="mod">
          <ac:chgData name="Larson, Leslie (HLB)" userId="b902cb37-0d50-48e2-b622-8e0a3417bd17" providerId="ADAL" clId="{75F55091-4C64-4DDF-A3C2-CA1F56F31E5A}" dt="2022-09-20T18:34:57.012" v="72"/>
          <ac:spMkLst>
            <pc:docMk/>
            <pc:sldMk cId="3180473582" sldId="276"/>
            <ac:spMk id="9" creationId="{CBAE1B0E-B1C6-44EA-B0C1-B0D4EA2303FF}"/>
          </ac:spMkLst>
        </pc:spChg>
      </pc:sldChg>
      <pc:sldChg chg="modSp mod">
        <pc:chgData name="Larson, Leslie (HLB)" userId="b902cb37-0d50-48e2-b622-8e0a3417bd17" providerId="ADAL" clId="{75F55091-4C64-4DDF-A3C2-CA1F56F31E5A}" dt="2022-09-20T18:28:17.124" v="29" actId="20577"/>
        <pc:sldMkLst>
          <pc:docMk/>
          <pc:sldMk cId="2399994442" sldId="280"/>
        </pc:sldMkLst>
        <pc:spChg chg="mod">
          <ac:chgData name="Larson, Leslie (HLB)" userId="b902cb37-0d50-48e2-b622-8e0a3417bd17" providerId="ADAL" clId="{75F55091-4C64-4DDF-A3C2-CA1F56F31E5A}" dt="2022-09-20T18:28:17.124" v="29" actId="20577"/>
          <ac:spMkLst>
            <pc:docMk/>
            <pc:sldMk cId="2399994442" sldId="280"/>
            <ac:spMk id="9" creationId="{3E54D273-9E9F-4C2B-AAB7-7B0F1F1B31B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EF5A8-9511-4535-9709-22273638AC22}" type="datetimeFigureOut">
              <a:rPr lang="en-US" smtClean="0"/>
              <a:t>9/20/2022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D3E76-541B-4053-9EA2-3D332CDDB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1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2392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CD8818-BAAA-458A-BBB1-8C8AD3F5940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2392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5444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CD3E76-541B-4053-9EA2-3D332CDDB7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64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CD3E76-541B-4053-9EA2-3D332CDDB7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45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>
              <a:solidFill>
                <a:srgbClr val="585858"/>
              </a:solidFill>
              <a:effectLst/>
              <a:latin typeface="Roboto" panose="02000000000000000000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CD3E76-541B-4053-9EA2-3D332CDDB7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60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CD3E76-541B-4053-9EA2-3D332CDDB7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094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CD3E76-541B-4053-9EA2-3D332CDDB7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75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CD3E76-541B-4053-9EA2-3D332CDDB7A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32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CD3E76-541B-4053-9EA2-3D332CDDB7A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87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Logo Only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6"/>
            <a:ext cx="12192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27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387788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8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750"/>
              </a:spcAft>
              <a:buNone/>
              <a:defRPr sz="1350" baseline="0"/>
            </a:lvl1pPr>
          </a:lstStyle>
          <a:p>
            <a:r>
              <a:rPr lang="en-US" sz="1350" dirty="0" err="1"/>
              <a:t>Firstname</a:t>
            </a:r>
            <a:r>
              <a:rPr lang="en-US" sz="1350" dirty="0"/>
              <a:t> </a:t>
            </a:r>
            <a:r>
              <a:rPr lang="en-US" sz="1350" dirty="0" err="1"/>
              <a:t>Lastname</a:t>
            </a:r>
            <a:r>
              <a:rPr lang="en-US" sz="1350" dirty="0"/>
              <a:t> | Job Title</a:t>
            </a:r>
          </a:p>
          <a:p>
            <a:r>
              <a:rPr lang="en-US" sz="1350" dirty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C3406CE1-8416-47C6-A600-60CC5F00EBB8}" type="datetime1">
              <a:rPr lang="en-US" smtClean="0"/>
              <a:t>9/20/2022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5387788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72511441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514350" indent="-17145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1875">
                <a:solidFill>
                  <a:schemeClr val="bg1"/>
                </a:solidFill>
              </a:defRPr>
            </a:lvl1pPr>
            <a:lvl2pPr marL="857250" indent="-171450">
              <a:lnSpc>
                <a:spcPct val="100000"/>
              </a:lnSpc>
              <a:buClr>
                <a:schemeClr val="accent2"/>
              </a:buClr>
              <a:defRPr sz="1575">
                <a:solidFill>
                  <a:schemeClr val="bg1"/>
                </a:solidFill>
              </a:defRPr>
            </a:lvl2pPr>
            <a:lvl3pPr marL="1200150" indent="-171450">
              <a:lnSpc>
                <a:spcPct val="100000"/>
              </a:lnSpc>
              <a:buClr>
                <a:schemeClr val="accent2"/>
              </a:buClr>
              <a:defRPr sz="1275">
                <a:solidFill>
                  <a:schemeClr val="bg1"/>
                </a:solidFill>
              </a:defRPr>
            </a:lvl3pPr>
            <a:lvl4pPr marL="1543050" indent="-171450">
              <a:lnSpc>
                <a:spcPct val="100000"/>
              </a:lnSpc>
              <a:buClr>
                <a:schemeClr val="accent2"/>
              </a:buClr>
              <a:defRPr sz="1275">
                <a:solidFill>
                  <a:schemeClr val="bg1"/>
                </a:solidFill>
              </a:defRPr>
            </a:lvl4pPr>
            <a:lvl5pPr marL="1885950" indent="-171450">
              <a:lnSpc>
                <a:spcPct val="100000"/>
              </a:lnSpc>
              <a:buClr>
                <a:schemeClr val="accent2"/>
              </a:buClr>
              <a:defRPr sz="1275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A7980-84A4-4520-BCFD-97631E574936}" type="datetime1">
              <a:rPr lang="en-US" smtClean="0"/>
              <a:t>9/20/2022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63684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514350" indent="-17145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857250" indent="-17145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200150" indent="-17145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1543050" indent="-17145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1885950" indent="-17145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9A614-FBA9-4C96-8B2F-70A43B0BA237}" type="datetime1">
              <a:rPr lang="en-US" smtClean="0"/>
              <a:t>9/20/2022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3848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Solid White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6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1" y="6356352"/>
            <a:ext cx="1358591" cy="365125"/>
          </a:xfrm>
        </p:spPr>
        <p:txBody>
          <a:bodyPr/>
          <a:lstStyle/>
          <a:p>
            <a:fld id="{F5E3355E-BB53-4A58-90E3-9036AD3E3058}" type="datetime1">
              <a:rPr lang="en-US" smtClean="0"/>
              <a:t>9/20/2022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3" y="6356352"/>
            <a:ext cx="1462668" cy="365125"/>
          </a:xfrm>
        </p:spPr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20016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6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1" y="6356352"/>
            <a:ext cx="135859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AB20CD-C85E-48F0-9C93-35D90E156B49}" type="datetime1">
              <a:rPr lang="en-US" smtClean="0"/>
              <a:t>9/20/2022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3" y="6356352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88490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6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1" y="6356352"/>
            <a:ext cx="135859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1504BA-603E-4934-903A-98FBBDD2BC34}" type="datetime1">
              <a:rPr lang="en-US" smtClean="0"/>
              <a:t>9/20/2022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3" y="6356352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35538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838200" y="1366346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13585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ACC015F3-E095-43E7-B243-039025670C1E}" type="datetime1">
              <a:rPr lang="en-US" smtClean="0"/>
              <a:t>9/20/2022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3" y="6356352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201895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>
          <a:xfrm>
            <a:off x="838201" y="1366346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5" y="1364826"/>
            <a:ext cx="4538435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1" y="6356352"/>
            <a:ext cx="135859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A31434F-438B-451E-8495-1B5AF83204C6}" type="datetime1">
              <a:rPr lang="en-US" smtClean="0"/>
              <a:t>9/20/2022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3" y="6356352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01930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>
          <a:xfrm>
            <a:off x="838201" y="1366346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5" y="1364826"/>
            <a:ext cx="4538435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1" y="6356352"/>
            <a:ext cx="135859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E3BC57-8CC1-4BDD-8DDB-D2C8243FF7D8}" type="datetime1">
              <a:rPr lang="en-US" smtClean="0"/>
              <a:t>9/20/2022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3" y="6356352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35631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 (Solid Lt Gray)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>
          <a:xfrm>
            <a:off x="838201" y="1366346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7653565" y="1364826"/>
            <a:ext cx="4538435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13585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3654DCA1-E97A-4111-8A42-76527BA95B7B}" type="datetime1">
              <a:rPr lang="en-US" smtClean="0"/>
              <a:t>9/20/2022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3" y="6356352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589821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(4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3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20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3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4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3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8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3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2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57EAE-F456-412F-9764-7C3F58DA4794}" type="datetime1">
              <a:rPr lang="en-US" smtClean="0"/>
              <a:t>9/20/2022</a:t>
            </a:fld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60692971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 (Logo Only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6"/>
            <a:ext cx="12192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27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387788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8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750"/>
              </a:spcAft>
              <a:buNone/>
              <a:defRPr sz="1350" baseline="0"/>
            </a:lvl1pPr>
          </a:lstStyle>
          <a:p>
            <a:r>
              <a:rPr lang="en-US" sz="1350" dirty="0" err="1"/>
              <a:t>Firstname</a:t>
            </a:r>
            <a:r>
              <a:rPr lang="en-US" sz="1350" dirty="0"/>
              <a:t> </a:t>
            </a:r>
            <a:r>
              <a:rPr lang="en-US" sz="1350" dirty="0" err="1"/>
              <a:t>Lastname</a:t>
            </a:r>
            <a:r>
              <a:rPr lang="en-US" sz="1350" dirty="0"/>
              <a:t> | Job Title</a:t>
            </a:r>
          </a:p>
          <a:p>
            <a:r>
              <a:rPr lang="en-US" sz="1350" dirty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FF89185-8186-4D3A-95FB-87CE846B36C0}" type="datetime1">
              <a:rPr lang="en-US" smtClean="0"/>
              <a:t>9/20/2022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MN.IT Services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378" y="1746256"/>
            <a:ext cx="5447247" cy="83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372872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1572814" y="1964392"/>
            <a:ext cx="2332191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1469226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4712236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7955246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2091C-CD75-4234-B43B-BB7C34A73393}" type="datetime1">
              <a:rPr lang="en-US" smtClean="0"/>
              <a:t>9/20/2022</a:t>
            </a:fld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450970261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4-Up Whi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2" y="1981899"/>
            <a:ext cx="2094843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81720" y="4345148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>
          <a:xfrm>
            <a:off x="3646176" y="1967573"/>
            <a:ext cx="2094843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3421564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>
          <a:xfrm>
            <a:off x="6486020" y="1967573"/>
            <a:ext cx="2094843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6261408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>
          <a:xfrm>
            <a:off x="9325864" y="1967573"/>
            <a:ext cx="2094843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9101252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35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9F98-CCB8-4761-BB23-9A1413FAC6E5}" type="datetime1">
              <a:rPr lang="en-US" smtClean="0"/>
              <a:t>9/20/2022</a:t>
            </a:fld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709318518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4-Up Gray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3" y="1674773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1" y="1674774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3" y="3939363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1" y="3939363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6" y="1674773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4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6" y="3939363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37C3A-8A24-42A7-90E3-7B869D7B6545}" type="datetime1">
              <a:rPr lang="en-US" smtClean="0"/>
              <a:t>9/20/2022</a:t>
            </a:fld>
            <a:endParaRPr lang="en-US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247190726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4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3" y="1674773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1" y="1674774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806333" y="3939363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876551" y="3939363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6" y="1674773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1674774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>
          <a:xfrm>
            <a:off x="6199806" y="3939363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8270023" y="393936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889E-85B6-4790-82C0-A5F849BAACC5}" type="datetime1">
              <a:rPr lang="en-US" smtClean="0"/>
              <a:t>9/20/2022</a:t>
            </a:fld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382728319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3" y="257173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1" y="257173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6" y="257173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57173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7051-E665-431E-9C4E-089413B09D0A}" type="datetime1">
              <a:rPr lang="en-US" smtClean="0"/>
              <a:t>9/20/2022</a:t>
            </a:fld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884315591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age 2 Up White BG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806333" y="2800330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2876551" y="280033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>
          <a:xfrm>
            <a:off x="6199806" y="2800330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>
          <a:xfrm>
            <a:off x="8270023" y="280033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350"/>
            </a:lvl1pPr>
            <a:lvl2pPr marL="342900" indent="0">
              <a:buFont typeface="Arial" panose="020B0604020202020204" pitchFamily="34" charset="0"/>
              <a:buNone/>
              <a:defRPr sz="1350"/>
            </a:lvl2pPr>
            <a:lvl3pPr marL="685800" indent="0">
              <a:buFont typeface="Arial" panose="020B0604020202020204" pitchFamily="34" charset="0"/>
              <a:buNone/>
              <a:defRPr sz="1350"/>
            </a:lvl3pPr>
            <a:lvl4pPr marL="1028700" indent="0">
              <a:buFont typeface="Arial" panose="020B0604020202020204" pitchFamily="34" charset="0"/>
              <a:buNone/>
              <a:defRPr sz="1350"/>
            </a:lvl4pPr>
            <a:lvl5pPr marL="1371600" indent="0">
              <a:buFont typeface="Arial" panose="020B0604020202020204" pitchFamily="34" charset="0"/>
              <a:buNone/>
              <a:defRPr sz="135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A356-726B-4488-95B7-6E6566DAF1FD}" type="datetime1">
              <a:rPr lang="en-US" smtClean="0"/>
              <a:t>9/20/2022</a:t>
            </a:fld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911175937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2"/>
            <a:ext cx="12192000" cy="68579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1" y="6356352"/>
            <a:ext cx="1358591" cy="365125"/>
          </a:xfrm>
        </p:spPr>
        <p:txBody>
          <a:bodyPr/>
          <a:lstStyle/>
          <a:p>
            <a:fld id="{40681BBE-6463-457C-8C61-C6D07C9E1423}" type="datetime1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3" y="6356352"/>
            <a:ext cx="1462668" cy="365125"/>
          </a:xfrm>
        </p:spPr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346687"/>
      </p:ext>
    </p:extLst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21920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1"/>
            <a:ext cx="12192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1" y="6356352"/>
            <a:ext cx="135859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F9F8208-934B-4186-8F01-4C2FBFD19619}" type="datetime1">
              <a:rPr lang="en-US" smtClean="0"/>
              <a:t>9/20/2022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3" y="6356352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2945"/>
      </p:ext>
    </p:extLst>
  </p:cSld>
  <p:clrMapOvr>
    <a:masterClrMapping/>
  </p:clrMapOvr>
  <p:hf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21920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" y="5638800"/>
            <a:ext cx="12192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27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>
          <a:xfrm>
            <a:off x="838201" y="6356352"/>
            <a:ext cx="1358591" cy="365125"/>
          </a:xfrm>
        </p:spPr>
        <p:txBody>
          <a:bodyPr/>
          <a:lstStyle/>
          <a:p>
            <a:fld id="{9BCEE4DB-4143-4F4C-9A76-F729376EF450}" type="datetime1">
              <a:rPr lang="en-US" smtClean="0"/>
              <a:t>9/20/2022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3" y="6356352"/>
            <a:ext cx="1462668" cy="365125"/>
          </a:xfrm>
        </p:spPr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43233"/>
      </p:ext>
    </p:extLst>
  </p:cSld>
  <p:clrMapOvr>
    <a:masterClrMapping/>
  </p:clrMapOvr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de - Gray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3"/>
            <a:ext cx="8128000" cy="2966751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1" y="6356352"/>
            <a:ext cx="1358591" cy="365125"/>
          </a:xfrm>
        </p:spPr>
        <p:txBody>
          <a:bodyPr/>
          <a:lstStyle/>
          <a:p>
            <a:fld id="{F52DEB9D-7400-48EC-BB63-F112AE97E738}" type="datetime1">
              <a:rPr lang="en-US" smtClean="0"/>
              <a:t>9/20/2022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3" y="6356352"/>
            <a:ext cx="1462668" cy="365125"/>
          </a:xfrm>
        </p:spPr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22839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3477837"/>
            <a:ext cx="12192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4773021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8" y="5041204"/>
            <a:ext cx="6587067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350" baseline="0"/>
            </a:lvl1pPr>
          </a:lstStyle>
          <a:p>
            <a:r>
              <a:rPr lang="en-US" sz="1350" dirty="0" err="1"/>
              <a:t>Firstname</a:t>
            </a:r>
            <a:r>
              <a:rPr lang="en-US" sz="1350" dirty="0"/>
              <a:t> </a:t>
            </a:r>
            <a:r>
              <a:rPr lang="en-US" sz="1350" dirty="0" err="1"/>
              <a:t>Lastname</a:t>
            </a:r>
            <a:r>
              <a:rPr lang="en-US" sz="1350" dirty="0"/>
              <a:t> | Job Title</a:t>
            </a:r>
          </a:p>
          <a:p>
            <a:r>
              <a:rPr lang="en-US" sz="1350" dirty="0"/>
              <a:t>Date</a:t>
            </a:r>
            <a:endParaRPr lang="en-US" dirty="0"/>
          </a:p>
        </p:txBody>
      </p:sp>
      <p:pic>
        <p:nvPicPr>
          <p:cNvPr id="4" name="MN.IT Services Logo" descr="Minnesota Management and Budget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55" y="5589768"/>
            <a:ext cx="3398228" cy="1226598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53562" y="6138334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0" y="0"/>
            <a:ext cx="12192000" cy="338073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53641"/>
      </p:ext>
    </p:extLst>
  </p:cSld>
  <p:clrMapOvr>
    <a:masterClrMapping/>
  </p:clrMapOvr>
  <p:hf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Title and Content (Solid Dark)">
    <p:bg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>
          <a:xfrm>
            <a:off x="2032000" y="2233263"/>
            <a:ext cx="8128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1" y="6356352"/>
            <a:ext cx="135859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2DD9EF2-6DBB-4E2B-892E-78F087F28747}" type="datetime1">
              <a:rPr lang="en-US" smtClean="0"/>
              <a:t>9/20/2022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3" y="6356352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56241"/>
      </p:ext>
    </p:extLst>
  </p:cSld>
  <p:clrMapOvr>
    <a:masterClrMapping/>
  </p:clrMapOvr>
  <p:hf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8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7" y="3211515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7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9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1" y="6356352"/>
            <a:ext cx="135859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7D419D-1066-4463-A03B-DE5337D16B38}" type="datetime1">
              <a:rPr lang="en-US" smtClean="0"/>
              <a:t>9/20/2022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3" y="6356352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432647"/>
      </p:ext>
    </p:extLst>
  </p:cSld>
  <p:clrMapOvr>
    <a:masterClrMapping/>
  </p:clrMapOvr>
  <p:hf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895" y="1365205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1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3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838201" y="6356352"/>
            <a:ext cx="1358591" cy="365125"/>
          </a:xfrm>
        </p:spPr>
        <p:txBody>
          <a:bodyPr/>
          <a:lstStyle/>
          <a:p>
            <a:fld id="{50EC91FD-B689-4453-91A8-210D398E8616}" type="datetime1">
              <a:rPr lang="en-US" smtClean="0"/>
              <a:t>9/20/2022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1133" y="6356352"/>
            <a:ext cx="1462668" cy="365125"/>
          </a:xfrm>
        </p:spPr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05967"/>
      </p:ext>
    </p:extLst>
  </p:cSld>
  <p:clrMapOvr>
    <a:masterClrMapping/>
  </p:clrMapOvr>
  <p:hf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reenshot Light Background Horizont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15898" y="287066"/>
            <a:ext cx="3521927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5977" y="3211515"/>
            <a:ext cx="3521849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7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9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>
          <a:xfrm>
            <a:off x="838201" y="6356352"/>
            <a:ext cx="1358591" cy="365125"/>
          </a:xfrm>
        </p:spPr>
        <p:txBody>
          <a:bodyPr/>
          <a:lstStyle/>
          <a:p>
            <a:fld id="{C6FFEEC6-7A39-47FC-A52C-9F2D920623CB}" type="datetime1">
              <a:rPr lang="en-US" smtClean="0"/>
              <a:t>9/20/2022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9891133" y="6356352"/>
            <a:ext cx="1462668" cy="365125"/>
          </a:xfrm>
        </p:spPr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37482"/>
      </p:ext>
    </p:extLst>
  </p:cSld>
  <p:clrMapOvr>
    <a:masterClrMapping/>
  </p:clrMapOvr>
  <p:hf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reenshot Light Background Vertical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815895" y="1365205"/>
            <a:ext cx="10555696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1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3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>
          <a:xfrm>
            <a:off x="838201" y="6356352"/>
            <a:ext cx="1358591" cy="365125"/>
          </a:xfrm>
        </p:spPr>
        <p:txBody>
          <a:bodyPr/>
          <a:lstStyle/>
          <a:p>
            <a:fld id="{AE560AF2-9498-4AB8-B0B6-AA8FC4B6486E}" type="datetime1">
              <a:rPr lang="en-US" smtClean="0"/>
              <a:t>9/20/2022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9891133" y="6356352"/>
            <a:ext cx="1462668" cy="365125"/>
          </a:xfrm>
        </p:spPr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618407"/>
      </p:ext>
    </p:extLst>
  </p:cSld>
  <p:clrMapOvr>
    <a:masterClrMapping/>
  </p:clrMapOvr>
  <p:hf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8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7" y="3211515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13" descr="Comput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52" y="434837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8" y="691884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1" y="6356352"/>
            <a:ext cx="135859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CA91E4-0557-4E82-96ED-E8F54DBCE1E6}" type="datetime1">
              <a:rPr lang="en-US" smtClean="0"/>
              <a:t>9/20/2022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3" y="6356352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27304"/>
      </p:ext>
    </p:extLst>
  </p:cSld>
  <p:clrMapOvr>
    <a:masterClrMapping/>
  </p:clrMapOvr>
  <p:hf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1" y="6356352"/>
            <a:ext cx="135859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580437B-5195-4B81-8E44-7041185625D2}" type="datetime1">
              <a:rPr lang="en-US" smtClean="0"/>
              <a:t>9/20/2022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3" y="6356352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15898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6787" y="504857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977" y="3211515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4976789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3988690321"/>
      </p:ext>
    </p:extLst>
  </p:cSld>
  <p:clrMapOvr>
    <a:masterClrMapping/>
  </p:clrMapOvr>
  <p:hf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15895" y="1365205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458" y="3222702"/>
            <a:ext cx="9387471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>
          <a:xfrm>
            <a:off x="1373459" y="3771873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1" y="6356352"/>
            <a:ext cx="135859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798F667-4121-4CF3-9D14-8B3621776430}" type="datetime1">
              <a:rPr lang="en-US" smtClean="0"/>
              <a:t>9/20/2022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3" y="6356352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826440"/>
      </p:ext>
    </p:extLst>
  </p:cSld>
  <p:clrMapOvr>
    <a:masterClrMapping/>
  </p:clrMapOvr>
  <p:hf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ingle Quote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9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375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8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1" y="6356352"/>
            <a:ext cx="135859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0051D7C-7D76-4D55-96C6-9C699A44EC51}" type="datetime1">
              <a:rPr lang="en-US" smtClean="0"/>
              <a:t>9/20/2022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3" y="6356352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428889"/>
      </p:ext>
    </p:extLst>
  </p:cSld>
  <p:clrMapOvr>
    <a:masterClrMapping/>
  </p:clrMapOvr>
  <p:hf hd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Title and Content (Solid Dark)">
    <p:bg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/>
        </p:nvSpPr>
        <p:spPr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387736" y="1438509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375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387736" y="4126418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>
          <a:xfrm>
            <a:off x="838201" y="6356352"/>
            <a:ext cx="135859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C2A1346-FB5A-4AB5-9527-A654882C8B9D}" type="datetime1">
              <a:rPr lang="en-US" smtClean="0"/>
              <a:t>9/20/2022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91133" y="6356352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57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838200" y="1335089"/>
            <a:ext cx="10515600" cy="484187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CC447-01F1-4F55-9400-7E912F79F43B}" type="datetime1">
              <a:rPr lang="en-US" smtClean="0"/>
              <a:t>9/20/2022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298829775"/>
      </p:ext>
    </p:extLst>
  </p:cSld>
  <p:clrMapOvr>
    <a:masterClrMapping/>
  </p:clrMapOvr>
  <p:hf hd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Image Black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6624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1756172" algn="l"/>
                <a:tab pos="2827735" algn="l"/>
              </a:tabLst>
              <a:defRPr sz="4125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37A741-492D-401C-87ED-B6FF1D53D812}" type="datetime1">
              <a:rPr lang="en-US" smtClean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919927"/>
      </p:ext>
    </p:extLst>
  </p:cSld>
  <p:clrMapOvr>
    <a:masterClrMapping/>
  </p:clrMapOvr>
  <p:hf hd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20398" y="912530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3375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9544817" y="524007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75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Second Point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251001" y="3581845"/>
            <a:ext cx="2637979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75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Third Point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C1E636-12D8-4F53-9B7E-6CDE94571029}" type="datetime1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11087"/>
      </p:ext>
    </p:extLst>
  </p:cSld>
  <p:clrMapOvr>
    <a:masterClrMapping/>
  </p:clrMapOvr>
  <p:hf hd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99476" y="1609867"/>
            <a:ext cx="7593051" cy="3638266"/>
          </a:xfrm>
          <a:solidFill>
            <a:schemeClr val="tx1">
              <a:alpha val="88000"/>
            </a:schemeClr>
          </a:solidFill>
        </p:spPr>
        <p:txBody>
          <a:bodyPr>
            <a:noAutofit/>
          </a:bodyPr>
          <a:lstStyle>
            <a:lvl1pPr algn="ctr">
              <a:spcAft>
                <a:spcPts val="750"/>
              </a:spcAft>
              <a:tabLst>
                <a:tab pos="2827735" algn="l"/>
              </a:tabLst>
              <a:defRPr sz="52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</a:t>
            </a:r>
            <a:br>
              <a:rPr lang="en-US" dirty="0"/>
            </a:br>
            <a:r>
              <a:rPr lang="en-US" dirty="0"/>
              <a:t>Statement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7CD0A0-30F4-4AE4-8A98-D699648F15B8}" type="datetime1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01741"/>
      </p:ext>
    </p:extLst>
  </p:cSld>
  <p:clrMapOvr>
    <a:masterClrMapping/>
  </p:clrMapOvr>
  <p:hf hd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6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701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FA21CA2-0315-4ED1-94A6-15B7AD9055C2}" type="datetime1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49528"/>
      </p:ext>
    </p:extLst>
  </p:cSld>
  <p:clrMapOvr>
    <a:masterClrMapping/>
  </p:clrMapOvr>
  <p:hf hd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Solid Light Background">
    <p:bg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389686"/>
            <a:ext cx="12192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701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79E76-74A6-4B07-A98C-0B6D28D749CD}" type="datetime1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00261"/>
      </p:ext>
    </p:extLst>
  </p:cSld>
  <p:clrMapOvr>
    <a:masterClrMapping/>
  </p:clrMapOvr>
  <p:hf hd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Full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edit background picture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389686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2925701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3B2779-69D6-4D56-A1C9-BCE484655C63}" type="datetime1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009030"/>
      </p:ext>
    </p:extLst>
  </p:cSld>
  <p:clrMapOvr>
    <a:masterClrMapping/>
  </p:clrMapOvr>
  <p:hf hd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Number - Image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9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45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6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30000" i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4AF9BD4-B2FA-40AB-A859-395AB9F85912}" type="datetime1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40786"/>
      </p:ext>
    </p:extLst>
  </p:cSld>
  <p:clrMapOvr>
    <a:masterClrMapping/>
  </p:clrMapOvr>
  <p:hf hd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Number -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24139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45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title.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005466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30000" i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6E3E0B3-7FD2-49D6-A7D3-CBB55C73A72C}" type="datetime1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72087"/>
      </p:ext>
    </p:extLst>
  </p:cSld>
  <p:clrMapOvr>
    <a:masterClrMapping/>
  </p:clrMapOvr>
  <p:hf hd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Quote Solid Red Background">
    <p:bg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212735"/>
            <a:ext cx="10515600" cy="1472163"/>
          </a:xfrm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684897"/>
            <a:ext cx="105156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59439C-CD0F-4C39-9E07-4F6A0F9E2D60}" type="datetime1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9" name="MN.IT Services Logo" descr="Minnesota Management and Budget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019" y="212391"/>
            <a:ext cx="3398228" cy="1226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984144"/>
      </p:ext>
    </p:extLst>
  </p:cSld>
  <p:clrMapOvr>
    <a:masterClrMapping/>
  </p:clrMapOvr>
  <p:hf hd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Quote Solid Light Background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1651380"/>
            <a:ext cx="12192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2827735" algn="l"/>
              </a:tabLst>
              <a:defRPr sz="52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521123"/>
            <a:ext cx="105156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3E554A-4DF3-4949-80EF-8F13F9C3C6B1}" type="datetime1">
              <a:rPr lang="en-US" smtClean="0"/>
              <a:t>9/20/2022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MN.IT Services Logo" descr="Minnesota Management and Budget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019" y="212391"/>
            <a:ext cx="3398228" cy="1226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776363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6"/>
            <a:ext cx="12192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387788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8" y="5644884"/>
            <a:ext cx="6587067" cy="440970"/>
          </a:xfrm>
        </p:spPr>
        <p:txBody>
          <a:bodyPr>
            <a:normAutofit/>
          </a:bodyPr>
          <a:lstStyle>
            <a:lvl1pPr marL="0" indent="0" algn="ctr">
              <a:buNone/>
              <a:defRPr sz="1350" baseline="0"/>
            </a:lvl1pPr>
          </a:lstStyle>
          <a:p>
            <a:r>
              <a:rPr lang="en-US" sz="1350" dirty="0" err="1"/>
              <a:t>Firstname</a:t>
            </a:r>
            <a:r>
              <a:rPr lang="en-US" sz="1350" dirty="0"/>
              <a:t> </a:t>
            </a:r>
            <a:r>
              <a:rPr lang="en-US" sz="1350" dirty="0" err="1"/>
              <a:t>Lastname</a:t>
            </a:r>
            <a:r>
              <a:rPr lang="en-US" sz="1350" dirty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01490D9-44D3-4DFB-8B9A-9BA2116FA824}" type="datetime1">
              <a:rPr lang="en-US" smtClean="0"/>
              <a:t>9/20/2022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MN.IT Services Logo" descr="Minnesota Management and Budget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7643" y="273807"/>
            <a:ext cx="3398228" cy="1226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398915"/>
      </p:ext>
    </p:extLst>
  </p:cSld>
  <p:clrMapOvr>
    <a:masterClrMapping/>
  </p:clrMapOvr>
  <p:hf hd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 (Logo Only)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188566"/>
            <a:ext cx="12192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27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387788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2802468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750"/>
              </a:spcAft>
              <a:buNone/>
              <a:defRPr sz="1350" baseline="0"/>
            </a:lvl1pPr>
          </a:lstStyle>
          <a:p>
            <a:r>
              <a:rPr lang="en-US" sz="1350" dirty="0" err="1"/>
              <a:t>Firstname</a:t>
            </a:r>
            <a:r>
              <a:rPr lang="en-US" sz="1350" dirty="0"/>
              <a:t> </a:t>
            </a:r>
            <a:r>
              <a:rPr lang="en-US" sz="1350" dirty="0" err="1"/>
              <a:t>Lastname</a:t>
            </a:r>
            <a:r>
              <a:rPr lang="en-US" sz="1350" dirty="0"/>
              <a:t> | Job Title</a:t>
            </a:r>
          </a:p>
          <a:p>
            <a:r>
              <a:rPr lang="en-US" sz="1350" dirty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B2E7EFE-1E9F-49B5-B9D4-C0913EFF0D77}" type="datetime1">
              <a:rPr lang="en-US" smtClean="0"/>
              <a:t>9/20/2022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1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840080"/>
      </p:ext>
    </p:extLst>
  </p:cSld>
  <p:clrMapOvr>
    <a:masterClrMapping/>
  </p:clrMapOvr>
  <p:hf hd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Full Image Black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46624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1756172" algn="l"/>
                <a:tab pos="2827735" algn="l"/>
              </a:tabLst>
              <a:defRPr sz="4125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D870C79-E105-4737-B6B0-3AEDE973B046}" type="datetime1">
              <a:rPr lang="en-US" smtClean="0"/>
              <a:t>9/20/2022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</a:t>
            </a:r>
            <a:r>
              <a:rPr lang="en-US">
                <a:solidFill>
                  <a:schemeClr val="accent2"/>
                </a:solidFill>
              </a:rPr>
              <a:t>|</a:t>
            </a:r>
            <a:r>
              <a:rPr lang="en-US"/>
              <a:t>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549157"/>
      </p:ext>
    </p:extLst>
  </p:cSld>
  <p:clrMapOvr>
    <a:masterClrMapping/>
  </p:clrMapOvr>
  <p:hf hd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7901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5E98D-BD7F-431D-B457-9533029D6A59}" type="datetime1">
              <a:rPr lang="en-US" smtClean="0"/>
              <a:t>9/20/2022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55119167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Split 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6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4626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9CE14-8822-45DA-B94E-5C5589414037}" type="datetime1">
              <a:rPr lang="en-US" smtClean="0"/>
              <a:t>9/20/2022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007128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5281"/>
            <a:ext cx="10515600" cy="4841682"/>
          </a:xfrm>
          <a:solidFill>
            <a:schemeClr val="bg1"/>
          </a:solidFill>
        </p:spPr>
        <p:txBody>
          <a:bodyPr lIns="228600" tIns="548640" rIns="274320"/>
          <a:lstStyle>
            <a:lvl1pPr marL="257175" indent="-257175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75"/>
            </a:lvl1pPr>
            <a:lvl2pPr marL="600075" indent="-257175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575"/>
            </a:lvl2pPr>
            <a:lvl3pPr marL="900113" indent="-214313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75"/>
            </a:lvl3pPr>
            <a:lvl4pPr marL="1243013" indent="-214313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75"/>
            </a:lvl4pPr>
            <a:lvl5pPr marL="1585913" indent="-214313">
              <a:lnSpc>
                <a:spcPct val="100000"/>
              </a:lnSpc>
              <a:spcAft>
                <a:spcPts val="75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275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1BD1-6263-4EA8-A9A3-E0DA0D3E7762}" type="datetime1">
              <a:rPr lang="en-US" smtClean="0"/>
              <a:t>9/20/2022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901988718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Split Boxed)">
    <p:bg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21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94626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94626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474BE-458E-4BBB-8F1E-7EAC02D49E24}" type="datetime1">
              <a:rPr lang="en-US" smtClean="0"/>
              <a:t>9/20/2022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60827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13585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F478360A-26C9-4925-B746-1B084647A90D}" type="datetime1">
              <a:rPr lang="en-US" smtClean="0"/>
              <a:t>9/20/2022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2178" y="6356351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1133" y="6356352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F24EF8F1-2AFA-4DA8-B4C5-8502B3C5E6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3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  <p:sldLayoutId id="2147483701" r:id="rId41"/>
    <p:sldLayoutId id="2147483702" r:id="rId42"/>
    <p:sldLayoutId id="2147483703" r:id="rId43"/>
    <p:sldLayoutId id="2147483704" r:id="rId44"/>
    <p:sldLayoutId id="2147483705" r:id="rId45"/>
    <p:sldLayoutId id="2147483706" r:id="rId46"/>
    <p:sldLayoutId id="2147483707" r:id="rId47"/>
    <p:sldLayoutId id="2147483708" r:id="rId48"/>
    <p:sldLayoutId id="2147483709" r:id="rId49"/>
    <p:sldLayoutId id="2147483710" r:id="rId50"/>
    <p:sldLayoutId id="2147483711" r:id="rId51"/>
    <p:sldLayoutId id="2147483712" r:id="rId52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750"/>
        </a:spcAft>
        <a:buClr>
          <a:schemeClr val="accent1"/>
        </a:buClr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nnpost.com/health/2022/08/a-court-ruling-struck-down-most-of-minnesotas-abortion-restrictions-this-month-what-abortion-law-are-on-the-book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sbn.org/NCSBNAlert-SpearPhishing-final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mn.gov/boards/nursing/resources/news/?id=21-52813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inicaladvisor.com/home/my-practice/nurse-practitioner-career-resources/i-can-act-aprns-medicare-medicaid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joyce.house.gov/posts/joyce-roybal-allard-introduce-bipartisan-bill-to-increase-access-to-nurse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np.org/advocacy/advocacy-center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ncsbn.org/nurse-licensure-compact.htm" TargetMode="External"/><Relationship Id="rId4" Type="http://schemas.openxmlformats.org/officeDocument/2006/relationships/hyperlink" Target="https://www.nursecompact.com/about.ht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ncsbn.org/APRN_Key_Provisions_2020.pdf" TargetMode="External"/><Relationship Id="rId4" Type="http://schemas.openxmlformats.org/officeDocument/2006/relationships/hyperlink" Target="https://www.ncsbn.org/aprn-compact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002060"/>
                </a:solidFill>
                <a:latin typeface="Tahoma" pitchFamily="34" charset="0"/>
              </a:rPr>
              <a:t>What's New in APRN Regulation</a:t>
            </a:r>
            <a:br>
              <a:rPr lang="en-US" sz="2800" b="1" dirty="0">
                <a:solidFill>
                  <a:srgbClr val="339966"/>
                </a:solidFill>
                <a:latin typeface="Tahoma" pitchFamily="34" charset="0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625850" y="5627594"/>
            <a:ext cx="4940300" cy="90306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1400" b="1" dirty="0">
                <a:solidFill>
                  <a:srgbClr val="002060"/>
                </a:solidFill>
                <a:latin typeface="Tahoma" pitchFamily="34" charset="0"/>
              </a:rPr>
              <a:t>Leslie Larson DNP, RN, APRN, CNP, PMHS, PHN</a:t>
            </a:r>
          </a:p>
          <a:p>
            <a:pPr>
              <a:lnSpc>
                <a:spcPct val="80000"/>
              </a:lnSpc>
            </a:pPr>
            <a:r>
              <a:rPr lang="en-US" sz="1400" b="1" dirty="0">
                <a:solidFill>
                  <a:srgbClr val="002060"/>
                </a:solidFill>
                <a:latin typeface="Tahoma" pitchFamily="34" charset="0"/>
              </a:rPr>
              <a:t>Nursing Practice Specialist</a:t>
            </a:r>
          </a:p>
          <a:p>
            <a:pPr>
              <a:lnSpc>
                <a:spcPct val="80000"/>
              </a:lnSpc>
            </a:pPr>
            <a:r>
              <a:rPr lang="en-US" sz="1400" b="1" dirty="0">
                <a:solidFill>
                  <a:srgbClr val="002060"/>
                </a:solidFill>
                <a:latin typeface="Tahoma" pitchFamily="34" charset="0"/>
              </a:rPr>
              <a:t>Minnesota Board of Nursing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437651"/>
            <a:ext cx="1448002" cy="72400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EF826D-98DB-4555-B956-B5B9A0A9011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10</a:t>
            </a:fld>
            <a:endParaRPr lang="en-US" dirty="0"/>
          </a:p>
        </p:txBody>
      </p:sp>
      <p:sp>
        <p:nvSpPr>
          <p:cNvPr id="9" name="Title 5">
            <a:extLst>
              <a:ext uri="{FF2B5EF4-FFF2-40B4-BE49-F238E27FC236}">
                <a16:creationId xmlns:a16="http://schemas.microsoft.com/office/drawing/2014/main" id="{594FE984-4077-484D-8A02-7C352F6D6614}"/>
              </a:ext>
            </a:extLst>
          </p:cNvPr>
          <p:cNvSpPr txBox="1">
            <a:spLocks/>
          </p:cNvSpPr>
          <p:nvPr/>
        </p:nvSpPr>
        <p:spPr>
          <a:xfrm>
            <a:off x="0" y="4196882"/>
            <a:ext cx="12192000" cy="1199223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182880" tIns="91440" rIns="182880" bIns="91440" spcCol="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757D4B-A5C9-4A3A-8F7E-BA542844F32B}"/>
              </a:ext>
            </a:extLst>
          </p:cNvPr>
          <p:cNvSpPr txBox="1"/>
          <p:nvPr/>
        </p:nvSpPr>
        <p:spPr>
          <a:xfrm>
            <a:off x="892487" y="1830121"/>
            <a:ext cx="5898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Minnesota</a:t>
            </a:r>
          </a:p>
        </p:txBody>
      </p:sp>
    </p:spTree>
    <p:extLst>
      <p:ext uri="{BB962C8B-B14F-4D97-AF65-F5344CB8AC3E}">
        <p14:creationId xmlns:p14="http://schemas.microsoft.com/office/powerpoint/2010/main" val="1929798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0C24B6E-BE17-46B1-94FC-AE0913F36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worklight"/>
              </a:rPr>
              <a:t>Abortion Ruling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8B1E14A-9184-4A14-9046-D7536D441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worklight"/>
              </a:rPr>
              <a:t>Ramsey County District Court Ruling in </a:t>
            </a:r>
            <a:r>
              <a:rPr lang="en-US" sz="2800" i="1" dirty="0">
                <a:latin typeface="worklight"/>
              </a:rPr>
              <a:t>Doe v. Minnesota.</a:t>
            </a:r>
          </a:p>
          <a:p>
            <a:r>
              <a:rPr lang="en-US" sz="2800" dirty="0">
                <a:latin typeface="worklight"/>
              </a:rPr>
              <a:t>Abortion restrictions deemed unconstitutional</a:t>
            </a:r>
          </a:p>
          <a:p>
            <a:pPr lvl="1"/>
            <a:r>
              <a:rPr lang="en-US" sz="2500" dirty="0">
                <a:latin typeface="worklight"/>
              </a:rPr>
              <a:t>24-hour waiting period</a:t>
            </a:r>
          </a:p>
          <a:p>
            <a:pPr lvl="1"/>
            <a:r>
              <a:rPr lang="en-US" sz="2500" dirty="0">
                <a:latin typeface="worklight"/>
              </a:rPr>
              <a:t>Informed consent script</a:t>
            </a:r>
          </a:p>
          <a:p>
            <a:pPr lvl="1"/>
            <a:r>
              <a:rPr lang="en-US" sz="2500" dirty="0">
                <a:latin typeface="worklight"/>
              </a:rPr>
              <a:t>Requirement that minors notify both parents</a:t>
            </a:r>
          </a:p>
          <a:p>
            <a:pPr lvl="1"/>
            <a:r>
              <a:rPr lang="en-US" sz="2500" dirty="0">
                <a:latin typeface="worklight"/>
              </a:rPr>
              <a:t>Limitation that only physicians can perform abortions</a:t>
            </a:r>
          </a:p>
          <a:p>
            <a:pPr lvl="1"/>
            <a:r>
              <a:rPr lang="en-US" sz="2500" dirty="0">
                <a:latin typeface="worklight"/>
              </a:rPr>
              <a:t>Abortions after first trimester must be carried out in a hospital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C99511-D05C-4358-BC3D-B50FE283D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11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9FCAEC-2725-40C2-9B25-D7A156425E72}"/>
              </a:ext>
            </a:extLst>
          </p:cNvPr>
          <p:cNvSpPr txBox="1"/>
          <p:nvPr/>
        </p:nvSpPr>
        <p:spPr>
          <a:xfrm>
            <a:off x="1032933" y="5892583"/>
            <a:ext cx="10515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 court ruling struck down most of Minnesota’s abortion restrictions this month. What abortion laws are on the books? | </a:t>
            </a:r>
            <a:r>
              <a:rPr lang="en-US" dirty="0" err="1">
                <a:solidFill>
                  <a:schemeClr val="tx1">
                    <a:lumMod val="90000"/>
                    <a:lumOff val="1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MinnPost</a:t>
            </a:r>
            <a:endParaRPr lang="en-US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263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8F3258-8194-4B62-8BDF-3558761E51F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12</a:t>
            </a:fld>
            <a:endParaRPr lang="en-US"/>
          </a:p>
        </p:txBody>
      </p:sp>
      <p:sp>
        <p:nvSpPr>
          <p:cNvPr id="8" name="Title 5">
            <a:extLst>
              <a:ext uri="{FF2B5EF4-FFF2-40B4-BE49-F238E27FC236}">
                <a16:creationId xmlns:a16="http://schemas.microsoft.com/office/drawing/2014/main" id="{47F8F4AB-C89D-4E9D-9732-A51832786D83}"/>
              </a:ext>
            </a:extLst>
          </p:cNvPr>
          <p:cNvSpPr txBox="1">
            <a:spLocks/>
          </p:cNvSpPr>
          <p:nvPr/>
        </p:nvSpPr>
        <p:spPr>
          <a:xfrm>
            <a:off x="0" y="4196882"/>
            <a:ext cx="12192000" cy="1199223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182880" tIns="91440" rIns="182880" bIns="91440" spcCol="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54D273-9E9F-4C2B-AAB7-7B0F1F1B31B8}"/>
              </a:ext>
            </a:extLst>
          </p:cNvPr>
          <p:cNvSpPr txBox="1"/>
          <p:nvPr/>
        </p:nvSpPr>
        <p:spPr>
          <a:xfrm>
            <a:off x="1129552" y="2492188"/>
            <a:ext cx="75303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399994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6144DCC3-FE61-43BF-81B8-50B9A792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0" i="0" dirty="0">
                <a:effectLst/>
                <a:latin typeface="Open Sans" panose="020B0606030504020204" pitchFamily="34" charset="0"/>
              </a:rPr>
              <a:t>Tip - Be on High Alert for Phishing Scams</a:t>
            </a:r>
            <a:endParaRPr lang="en-US" sz="2800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A842AAED-35EC-49F8-8E04-A0C37292B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800" b="0" i="0" dirty="0">
                <a:solidFill>
                  <a:schemeClr val="bg1">
                    <a:lumMod val="50000"/>
                  </a:schemeClr>
                </a:solidFill>
                <a:effectLst/>
                <a:latin typeface="worklight"/>
              </a:rPr>
              <a:t>Scammers are targeting nurses by sending them official looking letters from nursing regulatory bodies or other state/federal agencies. Anything received regarding personal information or private financial information should be scrutinized. </a:t>
            </a:r>
          </a:p>
          <a:p>
            <a:pPr algn="l"/>
            <a:r>
              <a:rPr lang="en-US" sz="2800" b="0" i="0" dirty="0">
                <a:solidFill>
                  <a:schemeClr val="bg1">
                    <a:lumMod val="50000"/>
                  </a:schemeClr>
                </a:solidFill>
                <a:effectLst/>
                <a:latin typeface="worklight"/>
              </a:rPr>
              <a:t>For more information including the best practices to avoid these types of phishing scams, please read the </a:t>
            </a:r>
            <a:r>
              <a:rPr lang="en-US" sz="2800" b="0" i="1" dirty="0">
                <a:solidFill>
                  <a:schemeClr val="bg1">
                    <a:lumMod val="50000"/>
                  </a:schemeClr>
                </a:solidFill>
                <a:effectLst/>
                <a:latin typeface="workligh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 on High Alert for Spear Phishing Scams</a:t>
            </a:r>
            <a:r>
              <a:rPr lang="en-US" sz="2800" b="0" i="0" dirty="0">
                <a:solidFill>
                  <a:schemeClr val="bg1">
                    <a:lumMod val="50000"/>
                  </a:schemeClr>
                </a:solidFill>
                <a:effectLst/>
                <a:latin typeface="worklight"/>
              </a:rPr>
              <a:t> document published by NCSBN.</a:t>
            </a:r>
          </a:p>
          <a:p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4699DE3-5BFC-4011-A839-32118BBECFC9}"/>
              </a:ext>
            </a:extLst>
          </p:cNvPr>
          <p:cNvSpPr txBox="1"/>
          <p:nvPr/>
        </p:nvSpPr>
        <p:spPr>
          <a:xfrm>
            <a:off x="838200" y="6176963"/>
            <a:ext cx="60977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hlinkClick r:id="rId3"/>
              </a:rPr>
              <a:t>NCSBNAlert-SpearPhishing-final.pdf</a:t>
            </a:r>
            <a:endParaRPr lang="en-US" sz="14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4435BA9-4C6D-4A58-818A-06D46C09021F}"/>
              </a:ext>
            </a:extLst>
          </p:cNvPr>
          <p:cNvSpPr txBox="1"/>
          <p:nvPr/>
        </p:nvSpPr>
        <p:spPr>
          <a:xfrm>
            <a:off x="838200" y="5869186"/>
            <a:ext cx="765681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>
                <a:hlinkClick r:id="rId4"/>
              </a:rPr>
              <a:t>DEA Warns Public of Extortion Scam by DEA Special Agent Impersonators (mn.gov)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54314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2509CAE-B025-4785-BFCD-6F80044D7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Objectives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BAE1B0E-B1C6-44EA-B0C1-B0D4EA230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Provide update on current federal legislation related to APRNs</a:t>
            </a:r>
          </a:p>
          <a:p>
            <a:r>
              <a:rPr lang="en-US" sz="3200" dirty="0"/>
              <a:t>Discuss status of the Nurse and APRN Licensure Compacts</a:t>
            </a:r>
          </a:p>
          <a:p>
            <a:r>
              <a:rPr lang="en-US" sz="3200" dirty="0"/>
              <a:t>Review of </a:t>
            </a:r>
            <a:r>
              <a:rPr lang="en-US" sz="3200" dirty="0">
                <a:latin typeface="worklight"/>
              </a:rPr>
              <a:t>Ramsey County District Court Ruling in </a:t>
            </a:r>
            <a:r>
              <a:rPr lang="en-US" sz="3200" i="1" dirty="0">
                <a:latin typeface="worklight"/>
              </a:rPr>
              <a:t>Doe v. Minnesota</a:t>
            </a:r>
            <a:endParaRPr lang="en-US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AF7137-5E5B-4FE2-A913-69C98F533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473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E32B7-562F-4395-8AF4-E0D99021522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3</a:t>
            </a:fld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7B7B37-88A0-4757-9747-E16163923EB8}"/>
              </a:ext>
            </a:extLst>
          </p:cNvPr>
          <p:cNvSpPr txBox="1"/>
          <p:nvPr/>
        </p:nvSpPr>
        <p:spPr>
          <a:xfrm>
            <a:off x="555812" y="2167410"/>
            <a:ext cx="826545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Federal Legislation Updates</a:t>
            </a:r>
          </a:p>
        </p:txBody>
      </p:sp>
      <p:sp>
        <p:nvSpPr>
          <p:cNvPr id="20" name="Title 5">
            <a:extLst>
              <a:ext uri="{FF2B5EF4-FFF2-40B4-BE49-F238E27FC236}">
                <a16:creationId xmlns:a16="http://schemas.microsoft.com/office/drawing/2014/main" id="{3B9BABAB-601E-4D50-824C-9AB75B0A5531}"/>
              </a:ext>
            </a:extLst>
          </p:cNvPr>
          <p:cNvSpPr txBox="1">
            <a:spLocks/>
          </p:cNvSpPr>
          <p:nvPr/>
        </p:nvSpPr>
        <p:spPr>
          <a:xfrm>
            <a:off x="0" y="4690590"/>
            <a:ext cx="12192000" cy="1199223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182880" tIns="91440" rIns="182880" bIns="91440" spcCol="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7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738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1DC62-8FAE-4E96-ACD7-D420FC611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Improving Care and Access to Nurses (ICAN) Act</a:t>
            </a:r>
            <a:br>
              <a:rPr lang="en-US" sz="3600" dirty="0"/>
            </a:br>
            <a:r>
              <a:rPr lang="en-US" sz="3600" dirty="0"/>
              <a:t>HR 8812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821DB-6CF5-4761-9627-6AA4EF016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worklight"/>
              </a:rPr>
              <a:t>Introduced by Representative Roybal-Allard of California and Representative Joyce of Ohio.</a:t>
            </a:r>
          </a:p>
          <a:p>
            <a:r>
              <a:rPr lang="en-US" sz="2800" dirty="0">
                <a:latin typeface="worklight"/>
              </a:rPr>
              <a:t>Gaining bipartisan support </a:t>
            </a:r>
          </a:p>
          <a:p>
            <a:r>
              <a:rPr lang="en-US" sz="2800" dirty="0">
                <a:latin typeface="worklight"/>
              </a:rPr>
              <a:t>Improve healthcare access for Medicare and Medicaid beneficiaries by removing barriers for APRNs</a:t>
            </a:r>
          </a:p>
          <a:p>
            <a:r>
              <a:rPr lang="en-US" sz="2800" dirty="0">
                <a:latin typeface="worklight"/>
              </a:rPr>
              <a:t>Nursing Association Support ICAN Act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DC3341-3B9C-4944-92B4-275496C8A5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3828" y="6084095"/>
            <a:ext cx="6588955" cy="365125"/>
          </a:xfrm>
        </p:spPr>
        <p:txBody>
          <a:bodyPr/>
          <a:lstStyle/>
          <a:p>
            <a:r>
              <a:rPr lang="en-US" sz="1400" dirty="0">
                <a:hlinkClick r:id="rId3"/>
              </a:rPr>
              <a:t>ICAN Act Aims to Remove Medicare, Medicaid Barriers to APRNs (clinicaladvisor.com)</a:t>
            </a:r>
            <a:endParaRPr lang="en-US" sz="14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6775A5-2B0A-4CBD-AD4E-6BACD12B3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BE429C-4785-4B19-8B0D-6409C9D04583}"/>
              </a:ext>
            </a:extLst>
          </p:cNvPr>
          <p:cNvSpPr txBox="1"/>
          <p:nvPr/>
        </p:nvSpPr>
        <p:spPr>
          <a:xfrm>
            <a:off x="469331" y="6356352"/>
            <a:ext cx="1023769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hlinkClick r:id="rId4"/>
              </a:rPr>
              <a:t>Joyce, Roybal-Allard Introduce Bipartisan Bill to Increase Access to Nurses - Dave Joyce (house.gov)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41418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5CC84AF-63C0-4124-B66A-3907B5BEC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Improving Care and Access to Nurses (ICAN</a:t>
            </a:r>
            <a:r>
              <a:rPr lang="en-US" sz="3600"/>
              <a:t>) Act</a:t>
            </a:r>
            <a:br>
              <a:rPr lang="en-US" sz="3600"/>
            </a:br>
            <a:r>
              <a:rPr lang="en-US" sz="3600"/>
              <a:t>HR 8812</a:t>
            </a:r>
            <a:endParaRPr lang="en-US" sz="36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6E7967C-00F8-4F68-BE33-D2627B9533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worklight"/>
              </a:rPr>
              <a:t>Removes administrative and practice barriers</a:t>
            </a:r>
          </a:p>
          <a:p>
            <a:pPr lvl="1"/>
            <a:r>
              <a:rPr lang="en-US" sz="2800" dirty="0">
                <a:latin typeface="worklight"/>
              </a:rPr>
              <a:t>Order and supervise cardiac and pulmonary rehabilitation</a:t>
            </a:r>
          </a:p>
          <a:p>
            <a:pPr lvl="1"/>
            <a:r>
              <a:rPr lang="en-US" sz="2800" dirty="0">
                <a:latin typeface="worklight"/>
              </a:rPr>
              <a:t>Order diabetic shoes</a:t>
            </a:r>
          </a:p>
          <a:p>
            <a:pPr lvl="1"/>
            <a:r>
              <a:rPr lang="en-US" sz="2800" dirty="0">
                <a:latin typeface="worklight"/>
              </a:rPr>
              <a:t>Refer for medical nutrition therapy</a:t>
            </a:r>
          </a:p>
          <a:p>
            <a:pPr lvl="1"/>
            <a:r>
              <a:rPr lang="en-US" sz="2800" dirty="0">
                <a:latin typeface="worklight"/>
              </a:rPr>
              <a:t>Certify and recertify a patient’s terminal illness for hospice eligibility</a:t>
            </a:r>
          </a:p>
          <a:p>
            <a:pPr lvl="1"/>
            <a:r>
              <a:rPr lang="en-US" sz="2800" dirty="0">
                <a:latin typeface="worklight"/>
              </a:rPr>
              <a:t>Perform all mandatory exams in skilled nursing facilities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45E88-F7B7-4E1D-85AD-992F2B235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57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2AA19-C48B-44F5-84CE-F2F506935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Other Federal Legislation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53D1F-ECE3-4788-B98A-9B27DA0FE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worklight"/>
              </a:rPr>
              <a:t>HR 6087 - Improving Access to Workers' Compensation for Injured Federal Workers Act of 2022</a:t>
            </a:r>
          </a:p>
          <a:p>
            <a:r>
              <a:rPr lang="en-US" sz="2800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worklight"/>
              </a:rPr>
              <a:t>HR 6308 - ACO Assignment Improvement Act of 2021</a:t>
            </a:r>
          </a:p>
          <a:p>
            <a:r>
              <a:rPr lang="en-US" sz="2800" b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worklight"/>
              </a:rPr>
              <a:t>HR 1956 and S 1986 - Increasing Access to Quality Cardiac Rehabilitation Care Act of 2021 </a:t>
            </a:r>
          </a:p>
          <a:p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worklight"/>
              </a:rPr>
              <a:t>HR 4870 and S 800 - </a:t>
            </a:r>
            <a:r>
              <a:rPr lang="en-US" sz="2800" i="0" dirty="0">
                <a:solidFill>
                  <a:schemeClr val="tx1">
                    <a:lumMod val="90000"/>
                    <a:lumOff val="10000"/>
                  </a:schemeClr>
                </a:solidFill>
                <a:effectLst/>
                <a:latin typeface="worklight"/>
              </a:rPr>
              <a:t>Improved Medicare Patient Access to Needed Therapeutic Shoes</a:t>
            </a:r>
            <a:endParaRPr lang="en-US" sz="2800" dirty="0">
              <a:solidFill>
                <a:schemeClr val="tx1">
                  <a:lumMod val="90000"/>
                  <a:lumOff val="10000"/>
                </a:schemeClr>
              </a:solidFill>
              <a:latin typeface="worklight"/>
            </a:endParaRP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A4C997F-CB9F-44E3-AACA-BE6D600AF3C0}"/>
              </a:ext>
            </a:extLst>
          </p:cNvPr>
          <p:cNvSpPr txBox="1"/>
          <p:nvPr/>
        </p:nvSpPr>
        <p:spPr>
          <a:xfrm>
            <a:off x="4404733" y="648866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Advocacy Center (aanp.org)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906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F5A7F8B-298F-453C-9BC0-ACC4CC8A85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2B6519-349E-4C94-A1B4-E14B46C0E5A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24EF8F1-2AFA-4DA8-B4C5-8502B3C5E66C}" type="slidenum">
              <a:rPr lang="en-US" smtClean="0"/>
              <a:t>7</a:t>
            </a:fld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78BEEE-879F-461D-BD71-519BCE040416}"/>
              </a:ext>
            </a:extLst>
          </p:cNvPr>
          <p:cNvSpPr txBox="1"/>
          <p:nvPr/>
        </p:nvSpPr>
        <p:spPr>
          <a:xfrm>
            <a:off x="3293535" y="924345"/>
            <a:ext cx="6096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Nurse Licensure Compact Updates</a:t>
            </a:r>
          </a:p>
        </p:txBody>
      </p:sp>
    </p:spTree>
    <p:extLst>
      <p:ext uri="{BB962C8B-B14F-4D97-AF65-F5344CB8AC3E}">
        <p14:creationId xmlns:p14="http://schemas.microsoft.com/office/powerpoint/2010/main" val="1977414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A0FEDF-19A3-4735-86B2-0839114D5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Nurse Licensure Compact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1452531-CF58-4BE9-902B-63C6DA6368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94626"/>
            <a:ext cx="5181600" cy="4106927"/>
          </a:xfrm>
        </p:spPr>
        <p:txBody>
          <a:bodyPr>
            <a:no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worklight"/>
              </a:rPr>
              <a:t>39 Jurisdictions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worklight"/>
              </a:rPr>
              <a:t>Maintains public protection while increasing access to care.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worklight"/>
              </a:rPr>
              <a:t>Enables nurses to provide in-person and telenursing to patients across the country with a single multi-state license.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90000"/>
                    <a:lumOff val="10000"/>
                  </a:schemeClr>
                </a:solidFill>
                <a:latin typeface="worklight"/>
              </a:rPr>
              <a:t>Eliminates need to maintain multiple licenses</a:t>
            </a:r>
            <a:endParaRPr lang="en-US" sz="2800" b="0" i="0" dirty="0">
              <a:solidFill>
                <a:srgbClr val="003183"/>
              </a:solidFill>
              <a:effectLst/>
              <a:latin typeface="worklight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3183"/>
              </a:solidFill>
              <a:effectLst/>
              <a:latin typeface="worklight"/>
            </a:endParaRP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B5059343-94F2-4422-951F-D909A7CB570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304269" y="1624463"/>
            <a:ext cx="5181600" cy="360907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EB92D6B-FF7D-43D9-BC79-C3B6800FE67F}"/>
              </a:ext>
            </a:extLst>
          </p:cNvPr>
          <p:cNvSpPr txBox="1"/>
          <p:nvPr/>
        </p:nvSpPr>
        <p:spPr>
          <a:xfrm>
            <a:off x="7313413" y="5997671"/>
            <a:ext cx="372662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>
                    <a:lumMod val="90000"/>
                    <a:lumOff val="1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About the NLC | NLC (nursecompact.com)</a:t>
            </a:r>
            <a:r>
              <a:rPr lang="en-US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     </a:t>
            </a:r>
          </a:p>
          <a:p>
            <a:r>
              <a:rPr lang="en-US" sz="1400" dirty="0">
                <a:solidFill>
                  <a:schemeClr val="tx1">
                    <a:lumMod val="90000"/>
                    <a:lumOff val="1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Nurse Licensure Compact (NLC) | NCSBN</a:t>
            </a:r>
            <a:endParaRPr lang="en-US" sz="14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820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CD4D2651-50E2-48AD-9AA4-A02E68D40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APRN Compact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1F90E6-D9EF-40D9-970C-3E2038B263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Allows APRNs to hold one multistate license.</a:t>
            </a:r>
          </a:p>
          <a:p>
            <a:r>
              <a:rPr lang="en-US" sz="2400" dirty="0"/>
              <a:t>Will be implemented when 7 states have enacted legislation.</a:t>
            </a:r>
          </a:p>
          <a:p>
            <a:r>
              <a:rPr lang="en-US" sz="2400" dirty="0"/>
              <a:t>Facilitates exchange of information</a:t>
            </a:r>
          </a:p>
          <a:p>
            <a:r>
              <a:rPr lang="en-US" sz="2400" dirty="0"/>
              <a:t>Promotes uniform licensure requirements</a:t>
            </a:r>
          </a:p>
          <a:p>
            <a:r>
              <a:rPr lang="en-US" sz="2400" dirty="0"/>
              <a:t>Decreases redundancies </a:t>
            </a:r>
          </a:p>
          <a:p>
            <a:r>
              <a:rPr lang="en-US" sz="2400" dirty="0"/>
              <a:t>Provides opportunities of interstate practice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49BC7F7-7D42-42B1-B9A4-40B9F3A80C6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72200" y="2346039"/>
            <a:ext cx="5181600" cy="3078734"/>
          </a:xfrm>
          <a:prstGeom prst="rect">
            <a:avLst/>
          </a:prstGeom>
        </p:spPr>
      </p:pic>
      <p:sp>
        <p:nvSpPr>
          <p:cNvPr id="90" name="TextBox 89">
            <a:extLst>
              <a:ext uri="{FF2B5EF4-FFF2-40B4-BE49-F238E27FC236}">
                <a16:creationId xmlns:a16="http://schemas.microsoft.com/office/drawing/2014/main" id="{A155F072-DB61-4C3C-8836-B55A2A7A738F}"/>
              </a:ext>
            </a:extLst>
          </p:cNvPr>
          <p:cNvSpPr txBox="1"/>
          <p:nvPr/>
        </p:nvSpPr>
        <p:spPr>
          <a:xfrm>
            <a:off x="7069976" y="6334680"/>
            <a:ext cx="280554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>
                    <a:lumMod val="90000"/>
                    <a:lumOff val="1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APRN Compact | NCSBN</a:t>
            </a:r>
            <a:endParaRPr lang="en-US" sz="14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83118C8-6C46-4DD7-9C8A-A6863913119A}"/>
              </a:ext>
            </a:extLst>
          </p:cNvPr>
          <p:cNvSpPr txBox="1"/>
          <p:nvPr/>
        </p:nvSpPr>
        <p:spPr>
          <a:xfrm>
            <a:off x="968433" y="6339421"/>
            <a:ext cx="674993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1">
                    <a:lumMod val="90000"/>
                    <a:lumOff val="1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APRN_Key_Provisions_2020.pdf (ncsbn.org)</a:t>
            </a:r>
            <a:endParaRPr lang="en-US" sz="14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1790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ACFDE19D-A7B6-4C91-B9A1-782D7F4D42FA}" vid="{12101430-F2B7-4865-ADA3-0E57779419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557</Words>
  <Application>Microsoft Office PowerPoint</Application>
  <PresentationFormat>Widescreen</PresentationFormat>
  <Paragraphs>84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Open Sans</vt:lpstr>
      <vt:lpstr>Roboto</vt:lpstr>
      <vt:lpstr>Tahoma</vt:lpstr>
      <vt:lpstr>worklight</vt:lpstr>
      <vt:lpstr>Theme1</vt:lpstr>
      <vt:lpstr>What's New in APRN Regulation </vt:lpstr>
      <vt:lpstr>Objectives</vt:lpstr>
      <vt:lpstr>PowerPoint Presentation</vt:lpstr>
      <vt:lpstr>Improving Care and Access to Nurses (ICAN) Act HR 8812</vt:lpstr>
      <vt:lpstr>Improving Care and Access to Nurses (ICAN) Act HR 8812</vt:lpstr>
      <vt:lpstr>Other Federal Legislation </vt:lpstr>
      <vt:lpstr> </vt:lpstr>
      <vt:lpstr>Nurse Licensure Compact</vt:lpstr>
      <vt:lpstr>APRN Compact</vt:lpstr>
      <vt:lpstr>PowerPoint Presentation</vt:lpstr>
      <vt:lpstr>Abortion Ruling</vt:lpstr>
      <vt:lpstr>PowerPoint Presentation</vt:lpstr>
      <vt:lpstr>Tip - Be on High Alert for Phishing Scams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Larson, Leslie (HLB)</dc:creator>
  <cp:lastModifiedBy>Larson, Leslie (HLB)</cp:lastModifiedBy>
  <cp:revision>2</cp:revision>
  <dcterms:created xsi:type="dcterms:W3CDTF">2022-09-19T12:35:08Z</dcterms:created>
  <dcterms:modified xsi:type="dcterms:W3CDTF">2022-09-20T18:35:23Z</dcterms:modified>
</cp:coreProperties>
</file>